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9" r:id="rId10"/>
    <p:sldId id="270" r:id="rId11"/>
    <p:sldId id="271" r:id="rId12"/>
    <p:sldId id="272" r:id="rId13"/>
    <p:sldId id="307" r:id="rId14"/>
    <p:sldId id="308" r:id="rId15"/>
    <p:sldId id="309" r:id="rId16"/>
    <p:sldId id="311" r:id="rId17"/>
    <p:sldId id="312" r:id="rId18"/>
    <p:sldId id="313" r:id="rId19"/>
    <p:sldId id="317" r:id="rId20"/>
    <p:sldId id="329" r:id="rId21"/>
    <p:sldId id="330" r:id="rId22"/>
    <p:sldId id="316" r:id="rId23"/>
    <p:sldId id="315" r:id="rId24"/>
    <p:sldId id="318" r:id="rId25"/>
    <p:sldId id="319" r:id="rId26"/>
    <p:sldId id="320" r:id="rId27"/>
    <p:sldId id="321" r:id="rId28"/>
    <p:sldId id="322" r:id="rId29"/>
    <p:sldId id="323" r:id="rId30"/>
    <p:sldId id="337" r:id="rId31"/>
    <p:sldId id="324" r:id="rId32"/>
    <p:sldId id="325" r:id="rId33"/>
    <p:sldId id="326" r:id="rId34"/>
    <p:sldId id="327" r:id="rId35"/>
    <p:sldId id="332" r:id="rId36"/>
    <p:sldId id="334" r:id="rId37"/>
    <p:sldId id="335" r:id="rId38"/>
    <p:sldId id="336" r:id="rId39"/>
    <p:sldId id="339" r:id="rId40"/>
    <p:sldId id="340" r:id="rId41"/>
    <p:sldId id="341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26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2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8/17/2020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8/17/2020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50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9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6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7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83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49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2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65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5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33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87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181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99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423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94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93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1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1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59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elf-driving-car-sim" TargetMode="External"/><Relationship Id="rId2" Type="http://schemas.openxmlformats.org/officeDocument/2006/relationships/hyperlink" Target="https://www.csimn.com/CSI_pages/PIDforDummies.html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hmed-Araby/Alien_Pilott" TargetMode="External"/><Relationship Id="rId4" Type="http://schemas.openxmlformats.org/officeDocument/2006/relationships/hyperlink" Target="https://rb.gy/mw6af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b.gy/nkapvv" TargetMode="External"/><Relationship Id="rId2" Type="http://schemas.openxmlformats.org/officeDocument/2006/relationships/hyperlink" Target="https://rb.gy/m1em0r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uder.io/multi-task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04899" y="4511785"/>
            <a:ext cx="3362325" cy="955564"/>
          </a:xfrm>
        </p:spPr>
        <p:txBody>
          <a:bodyPr>
            <a:noAutofit/>
          </a:bodyPr>
          <a:lstStyle/>
          <a:p>
            <a:r>
              <a:rPr lang="en-US" sz="2400" dirty="0"/>
              <a:t>Team members:</a:t>
            </a:r>
          </a:p>
          <a:p>
            <a:r>
              <a:rPr lang="en-US" sz="2400" dirty="0"/>
              <a:t>1- Ahmed Araby Kamel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B7A16-D3D9-40D3-B6C8-C0CBBE466436}"/>
              </a:ext>
            </a:extLst>
          </p:cNvPr>
          <p:cNvSpPr/>
          <p:nvPr/>
        </p:nvSpPr>
        <p:spPr>
          <a:xfrm>
            <a:off x="4994275" y="4389403"/>
            <a:ext cx="7046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Supervisors:</a:t>
            </a:r>
          </a:p>
          <a:p>
            <a:r>
              <a:rPr lang="en-US" sz="2400" dirty="0"/>
              <a:t>General Supervisor: DR/ Maryam Nabil Al-</a:t>
            </a:r>
            <a:r>
              <a:rPr lang="en-US" sz="2400" dirty="0" err="1"/>
              <a:t>Bery</a:t>
            </a:r>
            <a:r>
              <a:rPr lang="en-US" sz="2400" dirty="0"/>
              <a:t>.</a:t>
            </a:r>
          </a:p>
          <a:p>
            <a:r>
              <a:rPr lang="en-US" sz="2400" dirty="0"/>
              <a:t>Supervisor: TA/ Basel </a:t>
            </a:r>
            <a:r>
              <a:rPr lang="en-US" sz="2400" dirty="0" err="1"/>
              <a:t>Safwat</a:t>
            </a:r>
            <a:r>
              <a:rPr lang="en-US" sz="2400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19086-9E5C-407F-867E-F364AC28580C}"/>
              </a:ext>
            </a:extLst>
          </p:cNvPr>
          <p:cNvSpPr/>
          <p:nvPr/>
        </p:nvSpPr>
        <p:spPr>
          <a:xfrm>
            <a:off x="1104900" y="2705100"/>
            <a:ext cx="108013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Steering angle and speed prediction </a:t>
            </a:r>
          </a:p>
          <a:p>
            <a:r>
              <a:rPr lang="en-US" sz="3200" dirty="0"/>
              <a:t>for self driving car.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62293-4C4D-4D5C-8FB2-302460AAFDA5}"/>
              </a:ext>
            </a:extLst>
          </p:cNvPr>
          <p:cNvGraphicFramePr>
            <a:graphicFrameLocks noGrp="1"/>
          </p:cNvGraphicFramePr>
          <p:nvPr/>
        </p:nvGraphicFramePr>
        <p:xfrm>
          <a:off x="634277" y="903451"/>
          <a:ext cx="10914258" cy="50172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69583">
                  <a:extLst>
                    <a:ext uri="{9D8B030D-6E8A-4147-A177-3AD203B41FA5}">
                      <a16:colId xmlns:a16="http://schemas.microsoft.com/office/drawing/2014/main" val="4106122362"/>
                    </a:ext>
                  </a:extLst>
                </a:gridCol>
                <a:gridCol w="2865931">
                  <a:extLst>
                    <a:ext uri="{9D8B030D-6E8A-4147-A177-3AD203B41FA5}">
                      <a16:colId xmlns:a16="http://schemas.microsoft.com/office/drawing/2014/main" val="2290327501"/>
                    </a:ext>
                  </a:extLst>
                </a:gridCol>
                <a:gridCol w="1274340">
                  <a:extLst>
                    <a:ext uri="{9D8B030D-6E8A-4147-A177-3AD203B41FA5}">
                      <a16:colId xmlns:a16="http://schemas.microsoft.com/office/drawing/2014/main" val="871292161"/>
                    </a:ext>
                  </a:extLst>
                </a:gridCol>
                <a:gridCol w="1593621">
                  <a:extLst>
                    <a:ext uri="{9D8B030D-6E8A-4147-A177-3AD203B41FA5}">
                      <a16:colId xmlns:a16="http://schemas.microsoft.com/office/drawing/2014/main" val="2445844508"/>
                    </a:ext>
                  </a:extLst>
                </a:gridCol>
                <a:gridCol w="1858351">
                  <a:extLst>
                    <a:ext uri="{9D8B030D-6E8A-4147-A177-3AD203B41FA5}">
                      <a16:colId xmlns:a16="http://schemas.microsoft.com/office/drawing/2014/main" val="926102242"/>
                    </a:ext>
                  </a:extLst>
                </a:gridCol>
                <a:gridCol w="1452432">
                  <a:extLst>
                    <a:ext uri="{9D8B030D-6E8A-4147-A177-3AD203B41FA5}">
                      <a16:colId xmlns:a16="http://schemas.microsoft.com/office/drawing/2014/main" val="2026203707"/>
                    </a:ext>
                  </a:extLst>
                </a:gridCol>
              </a:tblGrid>
              <a:tr h="342662"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Approach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Data-set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Accuracy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Advantage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Disadvantage</a:t>
                      </a:r>
                    </a:p>
                  </a:txBody>
                  <a:tcPr marL="74658" marR="74658" marT="37329" marB="37329"/>
                </a:tc>
                <a:extLst>
                  <a:ext uri="{0D108BD9-81ED-4DB2-BD59-A6C34878D82A}">
                    <a16:rowId xmlns:a16="http://schemas.microsoft.com/office/drawing/2014/main" val="3861860929"/>
                  </a:ext>
                </a:extLst>
              </a:tr>
              <a:tr h="3253734">
                <a:tc>
                  <a:txBody>
                    <a:bodyPr/>
                    <a:lstStyle/>
                    <a:p>
                      <a:r>
                        <a:rPr 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  <a:t>End-to-End Deep Learning for Steering Autonomous</a:t>
                      </a:r>
                      <a:br>
                        <a:rPr 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  <a:t>Vehicles Considering Temporal Dependencies</a:t>
                      </a:r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sz="1700" dirty="0">
                          <a:solidFill>
                            <a:schemeClr val="bg1"/>
                          </a:solidFill>
                        </a:rPr>
                      </a:b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Deep Learning, behavioral cloning using CNN - LSTM</a:t>
                      </a:r>
                    </a:p>
                    <a:p>
                      <a:endParaRPr lang="en-US" sz="1700" dirty="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/>
                        <a:t>Comma.ai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/>
                        <a:t>(public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/>
                        <a:t>data-set)</a:t>
                      </a:r>
                    </a:p>
                    <a:p>
                      <a:endParaRPr lang="en-US" sz="170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17.77 MSE in degree for regression </a:t>
                      </a:r>
                    </a:p>
                    <a:p>
                      <a:r>
                        <a:rPr lang="en-US" sz="1700" dirty="0"/>
                        <a:t>Using CNN </a:t>
                      </a:r>
                    </a:p>
                    <a:p>
                      <a:endParaRPr lang="en-US" sz="1700" dirty="0"/>
                    </a:p>
                    <a:p>
                      <a:r>
                        <a:rPr lang="en-US" sz="1700" dirty="0"/>
                        <a:t>14.93 MSE in degree for classification using</a:t>
                      </a:r>
                    </a:p>
                    <a:p>
                      <a:r>
                        <a:rPr lang="en-US" sz="1700" dirty="0"/>
                        <a:t> C-LSTM</a:t>
                      </a:r>
                    </a:p>
                    <a:p>
                      <a:endParaRPr lang="en-US" sz="1700" dirty="0"/>
                    </a:p>
                    <a:p>
                      <a:endParaRPr lang="en-US" sz="1700" dirty="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Direct prediction of the steering angle</a:t>
                      </a:r>
                    </a:p>
                    <a:p>
                      <a:r>
                        <a:rPr lang="en-US" sz="1700" dirty="0"/>
                        <a:t>(end to end learning)</a:t>
                      </a:r>
                    </a:p>
                    <a:p>
                      <a:endParaRPr lang="en-US" sz="17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dirty="0"/>
                        <a:t>Consider temporal dependencies using LSTM.</a:t>
                      </a:r>
                    </a:p>
                    <a:p>
                      <a:endParaRPr lang="en-US" sz="1700" dirty="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/>
                        <a:t>Can’t predict vehicle's speed. </a:t>
                      </a:r>
                    </a:p>
                    <a:p>
                      <a:endParaRPr lang="en-US" sz="1700"/>
                    </a:p>
                  </a:txBody>
                  <a:tcPr marL="74658" marR="74658" marT="37329" marB="37329"/>
                </a:tc>
                <a:extLst>
                  <a:ext uri="{0D108BD9-81ED-4DB2-BD59-A6C34878D82A}">
                    <a16:rowId xmlns:a16="http://schemas.microsoft.com/office/drawing/2014/main" val="769887151"/>
                  </a:ext>
                </a:extLst>
              </a:tr>
              <a:tr h="1420837">
                <a:tc>
                  <a:txBody>
                    <a:bodyPr/>
                    <a:lstStyle/>
                    <a:p>
                      <a:r>
                        <a:rPr 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  <a:t>Self Driving RC Car using Behavioral Cloning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Deep Learning, behavioral cloning using CNN,</a:t>
                      </a:r>
                    </a:p>
                    <a:p>
                      <a:r>
                        <a:rPr lang="en-US" sz="1700" dirty="0"/>
                        <a:t>they followed Nvidia paper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They collected their own data</a:t>
                      </a:r>
                    </a:p>
                    <a:p>
                      <a:endParaRPr lang="en-US" sz="1700" dirty="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    -</a:t>
                      </a:r>
                      <a:endParaRPr lang="en-US" sz="1800"/>
                    </a:p>
                    <a:p>
                      <a:r>
                        <a:rPr lang="en-US" sz="1700"/>
                        <a:t>84.5 % accuracy </a:t>
                      </a:r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74658" marR="74658" marT="37329" marB="37329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74658" marR="74658" marT="37329" marB="37329"/>
                </a:tc>
                <a:extLst>
                  <a:ext uri="{0D108BD9-81ED-4DB2-BD59-A6C34878D82A}">
                    <a16:rowId xmlns:a16="http://schemas.microsoft.com/office/drawing/2014/main" val="279574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4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77C610-3198-4368-B471-99E73B9D28C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634277" y="1838797"/>
          <a:ext cx="10914259" cy="314653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1549">
                  <a:extLst>
                    <a:ext uri="{9D8B030D-6E8A-4147-A177-3AD203B41FA5}">
                      <a16:colId xmlns:a16="http://schemas.microsoft.com/office/drawing/2014/main" val="956725105"/>
                    </a:ext>
                  </a:extLst>
                </a:gridCol>
                <a:gridCol w="1910268">
                  <a:extLst>
                    <a:ext uri="{9D8B030D-6E8A-4147-A177-3AD203B41FA5}">
                      <a16:colId xmlns:a16="http://schemas.microsoft.com/office/drawing/2014/main" val="4072908214"/>
                    </a:ext>
                  </a:extLst>
                </a:gridCol>
                <a:gridCol w="1479341">
                  <a:extLst>
                    <a:ext uri="{9D8B030D-6E8A-4147-A177-3AD203B41FA5}">
                      <a16:colId xmlns:a16="http://schemas.microsoft.com/office/drawing/2014/main" val="2181315942"/>
                    </a:ext>
                  </a:extLst>
                </a:gridCol>
                <a:gridCol w="1449802">
                  <a:extLst>
                    <a:ext uri="{9D8B030D-6E8A-4147-A177-3AD203B41FA5}">
                      <a16:colId xmlns:a16="http://schemas.microsoft.com/office/drawing/2014/main" val="490150097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3645441322"/>
                    </a:ext>
                  </a:extLst>
                </a:gridCol>
                <a:gridCol w="2014524">
                  <a:extLst>
                    <a:ext uri="{9D8B030D-6E8A-4147-A177-3AD203B41FA5}">
                      <a16:colId xmlns:a16="http://schemas.microsoft.com/office/drawing/2014/main" val="357672572"/>
                    </a:ext>
                  </a:extLst>
                </a:gridCol>
              </a:tblGrid>
              <a:tr h="463982">
                <a:tc>
                  <a:txBody>
                    <a:bodyPr/>
                    <a:lstStyle/>
                    <a:p>
                      <a:r>
                        <a:rPr lang="en-US" sz="2100"/>
                        <a:t>Name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Approach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Data-set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Accuracy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Advantage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Disadvantage</a:t>
                      </a:r>
                    </a:p>
                  </a:txBody>
                  <a:tcPr marL="107008" marR="107008" marT="53504" marB="53504"/>
                </a:tc>
                <a:extLst>
                  <a:ext uri="{0D108BD9-81ED-4DB2-BD59-A6C34878D82A}">
                    <a16:rowId xmlns:a16="http://schemas.microsoft.com/office/drawing/2014/main" val="735339223"/>
                  </a:ext>
                </a:extLst>
              </a:tr>
              <a:tr h="2682557">
                <a:tc>
                  <a:txBody>
                    <a:bodyPr/>
                    <a:lstStyle/>
                    <a:p>
                      <a:r>
                        <a:rPr lang="en-GB" sz="2100" b="1"/>
                        <a:t>End to end multi model multi task vehicle control for self Driving cars with visual perception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Deep Learning, behavioral cloning using CNN - LSTM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GB" sz="2100"/>
                        <a:t>Udacity </a:t>
                      </a:r>
                    </a:p>
                    <a:p>
                      <a:r>
                        <a:rPr lang="en-GB" sz="2100"/>
                        <a:t>(Public Data Set)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GB" sz="2100"/>
                        <a:t>Angle :</a:t>
                      </a:r>
                    </a:p>
                    <a:p>
                      <a:r>
                        <a:rPr lang="en-GB" sz="2100"/>
                        <a:t>1.26 MAE in degrees.</a:t>
                      </a:r>
                    </a:p>
                    <a:p>
                      <a:endParaRPr lang="en-GB" sz="2100"/>
                    </a:p>
                    <a:p>
                      <a:r>
                        <a:rPr lang="en-GB" sz="2100"/>
                        <a:t>Speed :</a:t>
                      </a:r>
                    </a:p>
                    <a:p>
                      <a:r>
                        <a:rPr lang="en-GB" sz="2100"/>
                        <a:t>0.19 MAE in m/s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GB" sz="2100"/>
                        <a:t>They predict the speed using LSTM</a:t>
                      </a:r>
                    </a:p>
                  </a:txBody>
                  <a:tcPr marL="107008" marR="107008" marT="53504" marB="53504"/>
                </a:tc>
                <a:tc>
                  <a:txBody>
                    <a:bodyPr/>
                    <a:lstStyle/>
                    <a:p>
                      <a:r>
                        <a:rPr lang="en-GB" sz="2100"/>
                        <a:t>Don’t take into account temporal dependencies of the camera stream.</a:t>
                      </a:r>
                    </a:p>
                  </a:txBody>
                  <a:tcPr marL="107008" marR="107008" marT="53504" marB="53504"/>
                </a:tc>
                <a:extLst>
                  <a:ext uri="{0D108BD9-81ED-4DB2-BD59-A6C34878D82A}">
                    <a16:rowId xmlns:a16="http://schemas.microsoft.com/office/drawing/2014/main" val="1054433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5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6C9-7870-4911-9323-6C0B7DC9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4" y="2924175"/>
            <a:ext cx="8782051" cy="1428750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   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304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1E2-F310-4979-95B1-37D27FD0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Multi modal Multitask 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221D1-2212-418D-A16C-47C42FA51E04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 the steering angle and the speed of the car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Applied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Input layer take RGB image with 70 pixel in height and 320 width.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5D246-A7DF-442D-99B0-4367A19D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469985"/>
            <a:ext cx="5751583" cy="5207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063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2C79-C7FF-4052-AF56-1A5268E0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sz="3200" dirty="0"/>
              <a:t>Nvidia 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E793E1-A693-4522-9291-2CA59E0F776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Predict only the steering angle of the car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Reason for using it is for testing the claim that multitask models is better than single task models, due to the regularization effect of the multitask loss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Applied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Input layer take RGB image with</a:t>
            </a:r>
          </a:p>
          <a:p>
            <a:pPr marL="457200" lvl="1" indent="0">
              <a:buNone/>
            </a:pPr>
            <a:r>
              <a:rPr lang="en-US" sz="2000" dirty="0"/>
              <a:t>   70 pixel in height and 320 width.</a:t>
            </a:r>
          </a:p>
          <a:p>
            <a:pPr marL="457200" lvl="1" indent="0">
              <a:buNone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Fully connected layers of the model have been edited from [100 , 50 , 10] to [200 , 100 , 50] neuron per layer.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420E5-6B72-4CB6-8EC4-D11A02D2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33" y="1600200"/>
            <a:ext cx="4787433" cy="457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6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E9EC-7572-432C-8A0D-63C6167D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550" y="2880519"/>
            <a:ext cx="6946900" cy="1096962"/>
          </a:xfrm>
        </p:spPr>
        <p:txBody>
          <a:bodyPr>
            <a:noAutofit/>
          </a:bodyPr>
          <a:lstStyle/>
          <a:p>
            <a:r>
              <a:rPr lang="en-US" sz="7200" dirty="0"/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209526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6629-B978-4061-924E-9973DA08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Udacity self Driving Car Simulator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37E11-BBF7-4408-800B-C5F931A85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8763000" cy="635000"/>
          </a:xfrm>
        </p:spPr>
        <p:txBody>
          <a:bodyPr>
            <a:normAutofit/>
          </a:bodyPr>
          <a:lstStyle/>
          <a:p>
            <a:r>
              <a:rPr lang="en-US" dirty="0"/>
              <a:t>Interaction between the Deep Learning model and the Simulator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0D64ED-1339-40E9-8461-57C26FAF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980769"/>
            <a:ext cx="7048499" cy="48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8F76-ED15-4359-85F0-FD33D550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pic>
        <p:nvPicPr>
          <p:cNvPr id="10" name="Content Placeholder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7050C21-BC9B-4667-BF36-8167A44838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" y="1408350"/>
            <a:ext cx="11771019" cy="5373449"/>
          </a:xfrm>
        </p:spPr>
      </p:pic>
    </p:spTree>
    <p:extLst>
      <p:ext uri="{BB962C8B-B14F-4D97-AF65-F5344CB8AC3E}">
        <p14:creationId xmlns:p14="http://schemas.microsoft.com/office/powerpoint/2010/main" val="17503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9A47-55A1-4BBF-B335-2BE33205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38" y="2763982"/>
            <a:ext cx="10922923" cy="1330036"/>
          </a:xfrm>
        </p:spPr>
        <p:txBody>
          <a:bodyPr>
            <a:noAutofit/>
          </a:bodyPr>
          <a:lstStyle/>
          <a:p>
            <a:r>
              <a:rPr lang="en-US" sz="7200" dirty="0"/>
              <a:t>   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480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ACF3-938B-480C-87BD-2B2D7059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95A4-3098-4027-AA67-98252D3C4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</a:rPr>
              <a:t>data set used to train the model is collected using </a:t>
            </a:r>
            <a:r>
              <a:rPr lang="en-US" sz="2000" b="0" i="0" dirty="0">
                <a:solidFill>
                  <a:srgbClr val="FF0000"/>
                </a:solidFill>
                <a:effectLst/>
              </a:rPr>
              <a:t>Udacity self driving car Simulator</a:t>
            </a:r>
            <a:r>
              <a:rPr lang="en-US" sz="2000" b="0" i="0" dirty="0">
                <a:effectLst/>
              </a:rPr>
              <a:t>.</a:t>
            </a:r>
          </a:p>
          <a:p>
            <a:r>
              <a:rPr lang="en-US" sz="2000" dirty="0"/>
              <a:t>Collected Data is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images of the scene in front of the car from left, center and right</a:t>
            </a:r>
            <a:br>
              <a:rPr lang="en-US" sz="1800" b="0" i="0" dirty="0">
                <a:effectLst/>
              </a:rPr>
            </a:br>
            <a:r>
              <a:rPr lang="en-US" sz="1800" b="0" i="0" dirty="0">
                <a:effectLst/>
              </a:rPr>
              <a:t>cameras.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steering angle from the center camera perspective</a:t>
            </a:r>
            <a:r>
              <a:rPr lang="en-US" sz="1800" dirty="0"/>
              <a:t>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8" name="Picture 7" descr="A close up of a road&#10;&#10;Description automatically generated">
            <a:extLst>
              <a:ext uri="{FF2B5EF4-FFF2-40B4-BE49-F238E27FC236}">
                <a16:creationId xmlns:a16="http://schemas.microsoft.com/office/drawing/2014/main" id="{634A7211-98B6-46B4-90AE-DEDD445C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71" y="1600200"/>
            <a:ext cx="6430911" cy="48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Survey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System 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Feature Work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11A6-461E-4C63-B3EE-2635C80C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9466-E5F1-41F5-B1A1-DA602B5D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image cropping to 320 X 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MR12"/>
              </a:rPr>
              <a:t>Normalizing Image pixel intensity into [0,1]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MR12"/>
              </a:rPr>
              <a:t>Normalizing speed values into [0, 1] range.</a:t>
            </a:r>
          </a:p>
        </p:txBody>
      </p:sp>
      <p:pic>
        <p:nvPicPr>
          <p:cNvPr id="6" name="Picture Placeholder 5" descr="A close up of a road&#10;&#10;Description automatically generated">
            <a:extLst>
              <a:ext uri="{FF2B5EF4-FFF2-40B4-BE49-F238E27FC236}">
                <a16:creationId xmlns:a16="http://schemas.microsoft.com/office/drawing/2014/main" id="{EEDAB14E-B356-4CD0-A34B-03C4B4F578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r="14835"/>
          <a:stretch>
            <a:fillRect/>
          </a:stretch>
        </p:blipFill>
        <p:spPr>
          <a:xfrm>
            <a:off x="6643687" y="2942864"/>
            <a:ext cx="4542338" cy="3229336"/>
          </a:xfrm>
        </p:spPr>
      </p:pic>
      <p:pic>
        <p:nvPicPr>
          <p:cNvPr id="8" name="Picture 7" descr="A close up of a road&#10;&#10;Description automatically generated">
            <a:extLst>
              <a:ext uri="{FF2B5EF4-FFF2-40B4-BE49-F238E27FC236}">
                <a16:creationId xmlns:a16="http://schemas.microsoft.com/office/drawing/2014/main" id="{CB5413EC-9305-47E9-B946-1F013C2BF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989297"/>
            <a:ext cx="5407557" cy="11829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52941A-37F6-4996-9232-CE3893A0059B}"/>
              </a:ext>
            </a:extLst>
          </p:cNvPr>
          <p:cNvSpPr txBox="1">
            <a:spLocks/>
          </p:cNvSpPr>
          <p:nvPr/>
        </p:nvSpPr>
        <p:spPr>
          <a:xfrm>
            <a:off x="7632700" y="6208532"/>
            <a:ext cx="3035300" cy="61136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 Cropping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36D6D6-788E-4217-9582-F3FA4345AEA7}"/>
              </a:ext>
            </a:extLst>
          </p:cNvPr>
          <p:cNvSpPr txBox="1">
            <a:spLocks/>
          </p:cNvSpPr>
          <p:nvPr/>
        </p:nvSpPr>
        <p:spPr>
          <a:xfrm>
            <a:off x="2146300" y="6208532"/>
            <a:ext cx="3035300" cy="61136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Cropping</a:t>
            </a:r>
          </a:p>
        </p:txBody>
      </p:sp>
    </p:spTree>
    <p:extLst>
      <p:ext uri="{BB962C8B-B14F-4D97-AF65-F5344CB8AC3E}">
        <p14:creationId xmlns:p14="http://schemas.microsoft.com/office/powerpoint/2010/main" val="10482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3169-29E7-47A7-A331-E94891EE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5D33B-E9F7-4471-818F-2070BA2A9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199"/>
            <a:ext cx="9768147" cy="49003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increase the variation in the data set in order to get more robust model that can handle challenging situations, Augmentation was required, Hence: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Left and right Camera Calibration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Horizontal Flipping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Adding shadows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Adding Noise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Blocking out random positions</a:t>
            </a:r>
          </a:p>
        </p:txBody>
      </p:sp>
    </p:spTree>
    <p:extLst>
      <p:ext uri="{BB962C8B-B14F-4D97-AF65-F5344CB8AC3E}">
        <p14:creationId xmlns:p14="http://schemas.microsoft.com/office/powerpoint/2010/main" val="2129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7AA3-FFF5-495B-BAE5-508A38F9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Left and right Camera Calibration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D52E9E-1368-4C49-9956-352C4AF29636}"/>
              </a:ext>
            </a:extLst>
          </p:cNvPr>
          <p:cNvSpPr txBox="1">
            <a:spLocks/>
          </p:cNvSpPr>
          <p:nvPr/>
        </p:nvSpPr>
        <p:spPr>
          <a:xfrm>
            <a:off x="1104900" y="1482989"/>
            <a:ext cx="8420102" cy="1784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collected using 3 different cameras on different positions</a:t>
            </a:r>
          </a:p>
          <a:p>
            <a:pPr marL="0" indent="0">
              <a:buNone/>
            </a:pPr>
            <a:r>
              <a:rPr lang="en-US" dirty="0"/>
              <a:t>    (left, center, right) of the driver view.</a:t>
            </a:r>
          </a:p>
          <a:p>
            <a:r>
              <a:rPr lang="en-US" dirty="0"/>
              <a:t>Only 1 angle is recorded for the center camera (Driver View).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4854E1E-0F40-4033-890B-F2D65A8B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71" y="2008499"/>
            <a:ext cx="3467100" cy="733425"/>
          </a:xfrm>
          <a:prstGeom prst="rect">
            <a:avLst/>
          </a:prstGeom>
        </p:spPr>
      </p:pic>
      <p:pic>
        <p:nvPicPr>
          <p:cNvPr id="9" name="Content Placeholder 17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8AC2303C-2B11-4E5A-8164-DCF0C825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40" y="3792946"/>
            <a:ext cx="3962401" cy="2255920"/>
          </a:xfrm>
          <a:prstGeom prst="rect">
            <a:avLst/>
          </a:prstGeom>
        </p:spPr>
      </p:pic>
      <p:pic>
        <p:nvPicPr>
          <p:cNvPr id="10" name="Picture 9" descr="A car on the side of a road&#10;&#10;Description automatically generated">
            <a:extLst>
              <a:ext uri="{FF2B5EF4-FFF2-40B4-BE49-F238E27FC236}">
                <a16:creationId xmlns:a16="http://schemas.microsoft.com/office/drawing/2014/main" id="{DE8BD65B-7A9C-4914-A9A2-3DBAB61E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1" y="3792946"/>
            <a:ext cx="3657600" cy="2255920"/>
          </a:xfrm>
          <a:prstGeom prst="rect">
            <a:avLst/>
          </a:prstGeom>
        </p:spPr>
      </p:pic>
      <p:pic>
        <p:nvPicPr>
          <p:cNvPr id="11" name="Picture 10" descr="A view of the side of a road&#10;&#10;Description automatically generated">
            <a:extLst>
              <a:ext uri="{FF2B5EF4-FFF2-40B4-BE49-F238E27FC236}">
                <a16:creationId xmlns:a16="http://schemas.microsoft.com/office/drawing/2014/main" id="{CBFC355C-75A7-4263-99DB-8D78A972A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384" y="3792946"/>
            <a:ext cx="3753730" cy="225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9C21C0-ED01-4AEB-9C4D-20D53D548A3D}"/>
              </a:ext>
            </a:extLst>
          </p:cNvPr>
          <p:cNvSpPr txBox="1"/>
          <p:nvPr/>
        </p:nvSpPr>
        <p:spPr>
          <a:xfrm>
            <a:off x="227841" y="6299579"/>
            <a:ext cx="3657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Angle = 0.5728891 + 0.25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63DF4-59EE-4DB7-921B-431686CB1B7F}"/>
              </a:ext>
            </a:extLst>
          </p:cNvPr>
          <p:cNvSpPr txBox="1"/>
          <p:nvPr/>
        </p:nvSpPr>
        <p:spPr>
          <a:xfrm>
            <a:off x="4130989" y="6299579"/>
            <a:ext cx="394545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Angle = 0.5728891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14515-9387-46D9-8872-D63D3630E1D2}"/>
              </a:ext>
            </a:extLst>
          </p:cNvPr>
          <p:cNvSpPr txBox="1"/>
          <p:nvPr/>
        </p:nvSpPr>
        <p:spPr>
          <a:xfrm>
            <a:off x="8289384" y="6299579"/>
            <a:ext cx="3753729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Angle = 0.5728891  - 0.25</a:t>
            </a:r>
          </a:p>
        </p:txBody>
      </p:sp>
    </p:spTree>
    <p:extLst>
      <p:ext uri="{BB962C8B-B14F-4D97-AF65-F5344CB8AC3E}">
        <p14:creationId xmlns:p14="http://schemas.microsoft.com/office/powerpoint/2010/main" val="10568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AFCB-D206-4787-A65C-67D5FC21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horizontal flipping </a:t>
            </a:r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5B9361BD-D84D-4BCD-9ECD-FE286243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64" y="1518797"/>
            <a:ext cx="3777663" cy="1642750"/>
          </a:xfrm>
          <a:prstGeom prst="rect">
            <a:avLst/>
          </a:prstGeom>
        </p:spPr>
      </p:pic>
      <p:pic>
        <p:nvPicPr>
          <p:cNvPr id="13" name="Content Placeholder 4" descr="A close up of a road&#10;&#10;Description automatically generated">
            <a:extLst>
              <a:ext uri="{FF2B5EF4-FFF2-40B4-BE49-F238E27FC236}">
                <a16:creationId xmlns:a16="http://schemas.microsoft.com/office/drawing/2014/main" id="{755237D2-DCD1-421D-B2A9-22AF6D47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4" y="3279261"/>
            <a:ext cx="5257800" cy="2667000"/>
          </a:xfrm>
          <a:prstGeom prst="rect">
            <a:avLst/>
          </a:prstGeom>
        </p:spPr>
      </p:pic>
      <p:pic>
        <p:nvPicPr>
          <p:cNvPr id="14" name="Picture 13" descr="A close up of a road&#10;&#10;Description automatically generated">
            <a:extLst>
              <a:ext uri="{FF2B5EF4-FFF2-40B4-BE49-F238E27FC236}">
                <a16:creationId xmlns:a16="http://schemas.microsoft.com/office/drawing/2014/main" id="{6A300E95-3A34-466F-AA82-290AD18D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35" y="3279261"/>
            <a:ext cx="5715000" cy="266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5287A5-5A73-415F-87C8-E915B844B078}"/>
              </a:ext>
            </a:extLst>
          </p:cNvPr>
          <p:cNvSpPr txBox="1"/>
          <p:nvPr/>
        </p:nvSpPr>
        <p:spPr>
          <a:xfrm>
            <a:off x="1802804" y="6252354"/>
            <a:ext cx="2423060" cy="52322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/>
              <a:t>Angle = 0.3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46886-3F79-4DE5-925F-629ACDA85392}"/>
              </a:ext>
            </a:extLst>
          </p:cNvPr>
          <p:cNvSpPr/>
          <p:nvPr/>
        </p:nvSpPr>
        <p:spPr>
          <a:xfrm>
            <a:off x="7784504" y="6181690"/>
            <a:ext cx="2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Angle = - 0.3</a:t>
            </a:r>
          </a:p>
        </p:txBody>
      </p:sp>
    </p:spTree>
    <p:extLst>
      <p:ext uri="{BB962C8B-B14F-4D97-AF65-F5344CB8AC3E}">
        <p14:creationId xmlns:p14="http://schemas.microsoft.com/office/powerpoint/2010/main" val="15130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308F-23A8-4290-AE55-583C0763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Adding shadows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4471D5-C2E3-4EC1-86EB-FAB18E90248F}"/>
              </a:ext>
            </a:extLst>
          </p:cNvPr>
          <p:cNvSpPr txBox="1">
            <a:spLocks/>
          </p:cNvSpPr>
          <p:nvPr/>
        </p:nvSpPr>
        <p:spPr>
          <a:xfrm>
            <a:off x="1104900" y="1580267"/>
            <a:ext cx="8077200" cy="838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Intensity of the shadows is randomly selected</a:t>
            </a:r>
          </a:p>
          <a:p>
            <a:r>
              <a:rPr lang="en-US" dirty="0"/>
              <a:t>Position of the shadows is randomly selected</a:t>
            </a:r>
          </a:p>
        </p:txBody>
      </p:sp>
      <p:pic>
        <p:nvPicPr>
          <p:cNvPr id="7" name="Content Placeholder 4" descr="A view of a road&#10;&#10;Description automatically generated">
            <a:extLst>
              <a:ext uri="{FF2B5EF4-FFF2-40B4-BE49-F238E27FC236}">
                <a16:creationId xmlns:a16="http://schemas.microsoft.com/office/drawing/2014/main" id="{4AA0D191-D75A-4E5E-AD67-CDF9DB83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753382"/>
            <a:ext cx="5791200" cy="2432686"/>
          </a:xfrm>
          <a:prstGeom prst="rect">
            <a:avLst/>
          </a:prstGeom>
        </p:spPr>
      </p:pic>
      <p:pic>
        <p:nvPicPr>
          <p:cNvPr id="8" name="Picture 7" descr="A close up of a road&#10;&#10;Description automatically generated">
            <a:extLst>
              <a:ext uri="{FF2B5EF4-FFF2-40B4-BE49-F238E27FC236}">
                <a16:creationId xmlns:a16="http://schemas.microsoft.com/office/drawing/2014/main" id="{FB145A75-EB00-4081-9BDA-C228E990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9" y="3753382"/>
            <a:ext cx="5562600" cy="24326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01AAEF-786B-4004-8BDD-4680A3F04AD8}"/>
              </a:ext>
            </a:extLst>
          </p:cNvPr>
          <p:cNvSpPr txBox="1">
            <a:spLocks/>
          </p:cNvSpPr>
          <p:nvPr/>
        </p:nvSpPr>
        <p:spPr>
          <a:xfrm>
            <a:off x="2534223" y="6181346"/>
            <a:ext cx="1002411" cy="538924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Original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812C6C-719F-4ECD-B9A9-F90E9EB05AA9}"/>
              </a:ext>
            </a:extLst>
          </p:cNvPr>
          <p:cNvSpPr txBox="1">
            <a:spLocks/>
          </p:cNvSpPr>
          <p:nvPr/>
        </p:nvSpPr>
        <p:spPr>
          <a:xfrm>
            <a:off x="8242142" y="6276655"/>
            <a:ext cx="1879915" cy="505145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Adding Shadows</a:t>
            </a:r>
          </a:p>
        </p:txBody>
      </p:sp>
    </p:spTree>
    <p:extLst>
      <p:ext uri="{BB962C8B-B14F-4D97-AF65-F5344CB8AC3E}">
        <p14:creationId xmlns:p14="http://schemas.microsoft.com/office/powerpoint/2010/main" val="1986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777DB-A4C0-4D5A-B2C8-BF9C7008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 and Blocking Random 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13227-E88D-43F7-B561-E9C2BCD68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Adding Noise: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Salt and pepper 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Blocking Random Areas this would force the model to look at many important feature as random areas become black areas</a:t>
            </a:r>
            <a:r>
              <a:rPr lang="ar-EG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Random areas are selected every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Random size areas are selected every time.</a:t>
            </a:r>
          </a:p>
        </p:txBody>
      </p:sp>
      <p:pic>
        <p:nvPicPr>
          <p:cNvPr id="10" name="Picture 9" descr="A close up of a street&#10;&#10;Description automatically generated">
            <a:extLst>
              <a:ext uri="{FF2B5EF4-FFF2-40B4-BE49-F238E27FC236}">
                <a16:creationId xmlns:a16="http://schemas.microsoft.com/office/drawing/2014/main" id="{0C3B446B-4EBC-4247-89E0-02E73D77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36" y="1454681"/>
            <a:ext cx="5398346" cy="1686983"/>
          </a:xfrm>
          <a:prstGeom prst="rect">
            <a:avLst/>
          </a:prstGeom>
        </p:spPr>
      </p:pic>
      <p:pic>
        <p:nvPicPr>
          <p:cNvPr id="12" name="Picture 11" descr="A sign on the side of a road&#10;&#10;Description automatically generated">
            <a:extLst>
              <a:ext uri="{FF2B5EF4-FFF2-40B4-BE49-F238E27FC236}">
                <a16:creationId xmlns:a16="http://schemas.microsoft.com/office/drawing/2014/main" id="{64C4E915-E188-48ED-A403-815BA7E0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36" y="3423183"/>
            <a:ext cx="5398345" cy="1541463"/>
          </a:xfrm>
          <a:prstGeom prst="rect">
            <a:avLst/>
          </a:prstGeom>
        </p:spPr>
      </p:pic>
      <p:pic>
        <p:nvPicPr>
          <p:cNvPr id="14" name="Picture 13" descr="A close up of a road&#10;&#10;Description automatically generated">
            <a:extLst>
              <a:ext uri="{FF2B5EF4-FFF2-40B4-BE49-F238E27FC236}">
                <a16:creationId xmlns:a16="http://schemas.microsoft.com/office/drawing/2014/main" id="{6A3D2B51-E340-4D40-9220-3C6BA5B2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36" y="5240337"/>
            <a:ext cx="5398345" cy="15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7F8F-AB4A-4D45-81E9-BDC1861A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0" y="2880519"/>
            <a:ext cx="3149600" cy="1096962"/>
          </a:xfrm>
        </p:spPr>
        <p:txBody>
          <a:bodyPr>
            <a:noAutofit/>
          </a:bodyPr>
          <a:lstStyle/>
          <a:p>
            <a:r>
              <a:rPr lang="en-US" sz="72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4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E23F-2F11-4850-9C06-2EBEDBE7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14EF-5D2B-4A81-BCF7-4A9889E0F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10237552" cy="1395919"/>
          </a:xfrm>
        </p:spPr>
        <p:txBody>
          <a:bodyPr>
            <a:normAutofit fontScale="85000" lnSpcReduction="20000"/>
          </a:bodyPr>
          <a:lstStyle/>
          <a:p>
            <a:r>
              <a:rPr lang="en-US" sz="2600" b="0" i="0" dirty="0">
                <a:solidFill>
                  <a:srgbClr val="000000"/>
                </a:solidFill>
                <a:effectLst/>
                <a:latin typeface="CMR12"/>
              </a:rPr>
              <a:t>Loss values for the main architecture "end to end multi model multitask Architecture"</a:t>
            </a:r>
            <a:r>
              <a:rPr lang="en-US" sz="2600" dirty="0"/>
              <a:t> </a:t>
            </a:r>
          </a:p>
          <a:p>
            <a:endParaRPr lang="en-US" sz="2400" dirty="0"/>
          </a:p>
          <a:p>
            <a:r>
              <a:rPr lang="en-US" sz="2600" dirty="0">
                <a:solidFill>
                  <a:schemeClr val="tx2"/>
                </a:solidFill>
              </a:rPr>
              <a:t>Loss function for both tasks is </a:t>
            </a:r>
            <a:r>
              <a:rPr lang="en-US" sz="2600" b="1" u="sng" dirty="0">
                <a:solidFill>
                  <a:srgbClr val="FF0000"/>
                </a:solidFill>
              </a:rPr>
              <a:t>Mean Squared Error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7FCAE1B-B7C8-4E87-AC81-6399FCCE6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02091"/>
              </p:ext>
            </p:extLst>
          </p:nvPr>
        </p:nvGraphicFramePr>
        <p:xfrm>
          <a:off x="2031241" y="3423156"/>
          <a:ext cx="8127999" cy="183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708609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38084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22496942"/>
                    </a:ext>
                  </a:extLst>
                </a:gridCol>
              </a:tblGrid>
              <a:tr h="6115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bg1"/>
                          </a:solidFill>
                          <a:effectLst/>
                          <a:latin typeface="CMR10"/>
                        </a:rPr>
                        <a:t>angle loss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bg1"/>
                          </a:solidFill>
                          <a:effectLst/>
                          <a:latin typeface="CMR10"/>
                        </a:rPr>
                        <a:t>speed loos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926910"/>
                  </a:ext>
                </a:extLst>
              </a:tr>
              <a:tr h="61154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training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0.0790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0.002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324454"/>
                  </a:ext>
                </a:extLst>
              </a:tr>
              <a:tr h="61154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validation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0.07612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0.002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92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2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6B14-B377-43A8-B606-7C7619B9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0B6486-511B-40E3-BC2E-CAFE4BA5E5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" r="3113"/>
          <a:stretch>
            <a:fillRect/>
          </a:stretch>
        </p:blipFill>
        <p:spPr>
          <a:xfrm>
            <a:off x="1104900" y="2470826"/>
            <a:ext cx="9980683" cy="4310974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5FAF48-2D29-47E0-BE6A-E416AE030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10237552" cy="598251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MR12"/>
              </a:rPr>
              <a:t>Angle loss training Vs Validation.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4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0FAD-2CAE-40A6-B4D9-2B91EA3A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Picture Placeholder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B22D53B-C518-4877-8DBB-10D3BB1977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" r="3113"/>
          <a:stretch>
            <a:fillRect/>
          </a:stretch>
        </p:blipFill>
        <p:spPr>
          <a:xfrm>
            <a:off x="1104900" y="2470826"/>
            <a:ext cx="9980683" cy="4310974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D5A315-125D-4DA7-A9D8-00E9CB39C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10237552" cy="598251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MR12"/>
              </a:rPr>
              <a:t>Speed loss training Vs Validation.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945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537" y="2907109"/>
            <a:ext cx="5114925" cy="1043782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00BF-FA2D-482C-8DC9-A711A20D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2444-B139-4B51-86D8-F0CF263FB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245330" cy="4572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Comparing</a:t>
            </a:r>
            <a:r>
              <a:rPr lang="en-US" sz="2000" dirty="0">
                <a:solidFill>
                  <a:schemeClr val="tx2"/>
                </a:solidFill>
              </a:rPr>
              <a:t> “Nvidia Architecture” with the “multi model Multitask Architecture” </a:t>
            </a:r>
            <a:r>
              <a:rPr lang="en-US" sz="2000" dirty="0">
                <a:solidFill>
                  <a:srgbClr val="FF0000"/>
                </a:solidFill>
              </a:rPr>
              <a:t>only using “angle loss” </a:t>
            </a:r>
            <a:r>
              <a:rPr lang="en-US" sz="2000" dirty="0">
                <a:solidFill>
                  <a:schemeClr val="tx2"/>
                </a:solidFill>
              </a:rPr>
              <a:t>to verify the claim that “multitask Architectures” are better then “single task Architecture” because of the regularization effect of the multi loss function.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2D4DC5-0B6E-442E-94FD-06B2A074B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57643"/>
              </p:ext>
            </p:extLst>
          </p:nvPr>
        </p:nvGraphicFramePr>
        <p:xfrm>
          <a:off x="1104900" y="3901440"/>
          <a:ext cx="9980682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94">
                  <a:extLst>
                    <a:ext uri="{9D8B030D-6E8A-4147-A177-3AD203B41FA5}">
                      <a16:colId xmlns:a16="http://schemas.microsoft.com/office/drawing/2014/main" val="1960752971"/>
                    </a:ext>
                  </a:extLst>
                </a:gridCol>
                <a:gridCol w="3326894">
                  <a:extLst>
                    <a:ext uri="{9D8B030D-6E8A-4147-A177-3AD203B41FA5}">
                      <a16:colId xmlns:a16="http://schemas.microsoft.com/office/drawing/2014/main" val="266358475"/>
                    </a:ext>
                  </a:extLst>
                </a:gridCol>
                <a:gridCol w="3326894">
                  <a:extLst>
                    <a:ext uri="{9D8B030D-6E8A-4147-A177-3AD203B41FA5}">
                      <a16:colId xmlns:a16="http://schemas.microsoft.com/office/drawing/2014/main" val="3249213425"/>
                    </a:ext>
                  </a:extLst>
                </a:gridCol>
              </a:tblGrid>
              <a:tr h="562853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bg1"/>
                          </a:solidFill>
                          <a:effectLst/>
                          <a:latin typeface="CMR10"/>
                        </a:rPr>
                        <a:t>Architecture 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bg1"/>
                          </a:solidFill>
                          <a:effectLst/>
                          <a:latin typeface="CMR10"/>
                        </a:rPr>
                        <a:t>training loss 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bg1"/>
                          </a:solidFill>
                          <a:effectLst/>
                          <a:latin typeface="CMR10"/>
                        </a:rPr>
                        <a:t>validation loos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67947"/>
                  </a:ext>
                </a:extLst>
              </a:tr>
              <a:tr h="1036834">
                <a:tc>
                  <a:txBody>
                    <a:bodyPr/>
                    <a:lstStyle/>
                    <a:p>
                      <a:r>
                        <a:rPr lang="it-IT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Multi model multi task Architecture </a:t>
                      </a:r>
                      <a:endParaRPr lang="it-IT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0.0320 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0.0685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86083"/>
                  </a:ext>
                </a:extLst>
              </a:tr>
              <a:tr h="1036834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Nvidia Architecture 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0.0790 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0.7612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95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A9B-E18A-4250-B340-29426E16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A35E1-0CFF-43BF-ADE3-7780131A7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199"/>
            <a:ext cx="10089281" cy="497385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MR12"/>
              </a:rPr>
              <a:t>self driving car is a very promising technology with a complex stack of systems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R12"/>
              </a:rPr>
              <a:t>needed to work together to build a self driving car,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MR12"/>
              </a:rPr>
              <a:t>in this work I showed one</a:t>
            </a:r>
            <a:br>
              <a:rPr lang="en-US" sz="2400" b="0" i="0" dirty="0">
                <a:solidFill>
                  <a:srgbClr val="FF0000"/>
                </a:solidFill>
                <a:effectLst/>
                <a:latin typeface="CMR12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MR12"/>
              </a:rPr>
              <a:t>component of this stack which is steering angle and speed prediction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R12"/>
              </a:rPr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Advantages</a:t>
            </a:r>
            <a:r>
              <a:rPr lang="en-US" sz="2200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solving the two problems in multi model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multiTask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architecture which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helped the model to achieve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MR1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MR1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CMR12"/>
              </a:rPr>
              <a:t>Disadvantages</a:t>
            </a:r>
            <a:r>
              <a:rPr lang="en-US" sz="2200" dirty="0">
                <a:solidFill>
                  <a:srgbClr val="000000"/>
                </a:solidFill>
                <a:latin typeface="CMR1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using a simple simulator for testing, because using another simulator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with a complex environment would need additional systems to work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with the speed and angle prediction model (object detection for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collision detection)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speed prediction produce small values in straight roads it would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better if the model managed to go faster in empty straight road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5FAF-1EC7-4108-BF11-EE2C6124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F4EBB-D295-4BD7-A773-01AC22248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199"/>
            <a:ext cx="9685021" cy="5416617"/>
          </a:xfrm>
        </p:spPr>
        <p:txBody>
          <a:bodyPr/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use more complex simulator with complex environment like Carla with more systems deployed other        </a:t>
            </a:r>
          </a:p>
          <a:p>
            <a:r>
              <a:rPr lang="en-US" dirty="0">
                <a:solidFill>
                  <a:srgbClr val="000000"/>
                </a:solidFill>
                <a:latin typeface="CMR12"/>
              </a:rPr>
              <a:t> 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than the angle and speed prediction, i.e.(object detection, path planning etc.).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continue my work on the real small toy car to deploy my work on it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8B88-FF38-4F41-8054-69DC576D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BB579-6199-41BE-A720-C34ED33C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199"/>
            <a:ext cx="10089281" cy="4973855"/>
          </a:xfrm>
        </p:spPr>
        <p:txBody>
          <a:bodyPr>
            <a:normAutofit fontScale="92500" lnSpcReduction="20000"/>
          </a:bodyPr>
          <a:lstStyle/>
          <a:p>
            <a:br>
              <a:rPr lang="en-US" sz="1800" b="1" i="0" dirty="0">
                <a:solidFill>
                  <a:srgbClr val="000000"/>
                </a:solidFill>
                <a:effectLst/>
                <a:latin typeface="CMBX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python is the main programming language for this project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keras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is an open source deep learning library for building,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  training and testing the model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open cv for different preprocessing and augmentation techniques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matplotlib for result visualization and data set analysis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NumPy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pandas for data set loading and manipulations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flask it’s the server that receive the frames from the simulator and send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   the commands for steering angle and speed back to the simulator.</a:t>
            </a:r>
            <a:r>
              <a:rPr lang="en-US" dirty="0"/>
              <a:t> </a:t>
            </a: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Sockets fo</a:t>
            </a:r>
            <a:r>
              <a:rPr lang="en-US" i="1" dirty="0">
                <a:solidFill>
                  <a:srgbClr val="000000"/>
                </a:solidFill>
                <a:latin typeface="CMSY10"/>
              </a:rPr>
              <a:t>r communication.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1DF59-F5C9-487E-985B-68D4B86CE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21" y="5257801"/>
            <a:ext cx="1185585" cy="152347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FF645B6-B13D-44EE-BF1D-A90AFB978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0" y="1600199"/>
            <a:ext cx="3990515" cy="1157249"/>
          </a:xfrm>
          <a:prstGeom prst="rect">
            <a:avLst/>
          </a:prstGeom>
        </p:spPr>
      </p:pic>
      <p:pic>
        <p:nvPicPr>
          <p:cNvPr id="17" name="Picture 16" descr="A picture containing stapler, stationary, light, sitting&#10;&#10;Description automatically generated">
            <a:extLst>
              <a:ext uri="{FF2B5EF4-FFF2-40B4-BE49-F238E27FC236}">
                <a16:creationId xmlns:a16="http://schemas.microsoft.com/office/drawing/2014/main" id="{9C6577AA-70F6-4584-81F4-084C6E747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557123"/>
            <a:ext cx="2744857" cy="349345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AF3FE19-E0F4-4320-854A-65E5A324F7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87" y="2800524"/>
            <a:ext cx="1703983" cy="2099733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B8FCD065-CF9E-418D-9551-DB9C65295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00" y="4329995"/>
            <a:ext cx="2790823" cy="671512"/>
          </a:xfrm>
          <a:prstGeom prst="rect">
            <a:avLst/>
          </a:prstGeom>
        </p:spPr>
      </p:pic>
      <p:pic>
        <p:nvPicPr>
          <p:cNvPr id="23" name="Picture 22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E40D2094-2587-4D91-9176-BD72806A25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37" y="5434538"/>
            <a:ext cx="1944616" cy="10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39B2-4FD4-4E1A-A2FC-4A356BC0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C0DA4-8D8A-4ECD-B8B5-3F1E424B2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553728" cy="4572000"/>
          </a:xfrm>
        </p:spPr>
        <p:txBody>
          <a:bodyPr/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raspberry pi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raspberry pi camera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DC motors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servo motor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3D printed car chassis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L298 motor driver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F87450A-06ED-4116-835D-ED682F3A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6" y="1369996"/>
            <a:ext cx="4270896" cy="284726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B5F9A477-0B96-4AF2-A08D-0F9E9FB8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5" y="1369997"/>
            <a:ext cx="2847263" cy="2847263"/>
          </a:xfrm>
          <a:prstGeom prst="rect">
            <a:avLst/>
          </a:prstGeom>
        </p:spPr>
      </p:pic>
      <p:pic>
        <p:nvPicPr>
          <p:cNvPr id="9" name="Picture 8" descr="A picture containing bicycle, motorcycle, riding, cake&#10;&#10;Description automatically generated">
            <a:extLst>
              <a:ext uri="{FF2B5EF4-FFF2-40B4-BE49-F238E27FC236}">
                <a16:creationId xmlns:a16="http://schemas.microsoft.com/office/drawing/2014/main" id="{BA8D542C-957F-4469-AC19-C6EE7356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7" y="4400505"/>
            <a:ext cx="4270896" cy="2457495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58A8174F-1A21-4121-B78B-714F8F560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4" y="4418251"/>
            <a:ext cx="2847264" cy="2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FD04-7BBF-41BB-A58A-F65D0D3B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04F7E-99F7-4B82-96B7-A0F6CF53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10493542" cy="5060482"/>
          </a:xfrm>
        </p:spPr>
        <p:txBody>
          <a:bodyPr>
            <a:normAutofit fontScale="92500" lnSpcReduction="20000"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[1] Mariusz Bojarski, Davide Del Testa, et al. "End to End Learning for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Self-Driving Cars". Nvidia, 25 Apr 2016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[2] Hesham M.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Eraqi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, Mohamed N.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Moustafay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, and Jens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Honerz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"End-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toEnd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Deep Learning for Steering Autonomous Vehicles Considering Temporal Dependencies". 22 Nov 2017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[3] Zhengyuan Yang1,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Yixuan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Zhang1 , et al. "End-to-end Multi-Modal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Multi-Task Vehicle Control for Self-Driving Cars with Visual Perceptions". Department of Computer Science, University of Rochester,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Rochester NY 14627, USA. 2 Feb 2018.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[4]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Rounak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Hazra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, Aman Kumar,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B.Baranidharan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"Effect of Various Activation Function on Steering Angle Prediction in CNN based Autonomous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Vehicle System". International Journal of Engineering and Advanced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Technology (IJEAT). December, 2019.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[5]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Shuyang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Du,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Haoli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Guo, Andrew Simpson. "Self-Driving Car Steering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Angle Prediction Based on Image Recognition". Stanford, 11 Dec 2019.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[6]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Jingwei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Cao,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Chuanxue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Song. "Lane Detection Algorithm for Intelligent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Vehicles in Complex Road Conditions and Dynamic Environments". sensors, MDPI. 18 July 2019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69D9-2894-4ADE-8603-FF3531E2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F0E2-E89E-40F1-83A9-CBBB6E92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980682" cy="5257800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[7] Michael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Diodato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, Yu Li, et al. "Winning the ICCV 2019 Learning to Drive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Challenge" 23 Oct 2019.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[8]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Aliasgar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Haji,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Priyam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Shah, Srinivas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Bijoor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"Self Driving RC Car using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Behavioral Cloning". 10 Oct 2019.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[9]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  <a:hlinkClick r:id="rId2"/>
              </a:rPr>
              <a:t>https://www.csimn.com/CSI_pages/PIDforDummies.html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  <a:endParaRPr lang="en-US" sz="1800" b="0" i="0" dirty="0">
              <a:solidFill>
                <a:srgbClr val="000000"/>
              </a:solidFill>
              <a:effectLst/>
              <a:latin typeface="CMR10"/>
            </a:endParaRPr>
          </a:p>
          <a:p>
            <a:br>
              <a:rPr lang="en-US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[10] </a:t>
            </a:r>
            <a:r>
              <a:rPr lang="en-US" dirty="0">
                <a:solidFill>
                  <a:srgbClr val="000000"/>
                </a:solidFill>
                <a:latin typeface="CMTT12"/>
                <a:hlinkClick r:id="rId3"/>
              </a:rPr>
              <a:t>https://github.com/udacity/self-driving-car-sim</a:t>
            </a:r>
            <a:r>
              <a:rPr lang="en-US" dirty="0">
                <a:solidFill>
                  <a:srgbClr val="000000"/>
                </a:solidFill>
                <a:latin typeface="CMTT12"/>
              </a:rPr>
              <a:t>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[11]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  <a:hlinkClick r:id="rId4"/>
              </a:rPr>
              <a:t>https://rb.gy/mw6afd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[12] </a:t>
            </a:r>
            <a:r>
              <a:rPr lang="en-US" dirty="0">
                <a:solidFill>
                  <a:srgbClr val="000000"/>
                </a:solidFill>
                <a:latin typeface="CMTT12"/>
                <a:hlinkClick r:id="rId5"/>
              </a:rPr>
              <a:t>https://github.com/Ahmed-Araby/Alien_Pilott</a:t>
            </a:r>
            <a:r>
              <a:rPr lang="en-US" dirty="0">
                <a:solidFill>
                  <a:srgbClr val="000000"/>
                </a:solidFill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5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0ABC-0B0C-4A20-9ED7-73357AA0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52BD-B61E-43CA-82F3-8DEC2EF56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4525" y="1590575"/>
            <a:ext cx="9980682" cy="5181600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[13]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  <a:hlinkClick r:id="rId2"/>
              </a:rPr>
              <a:t>https://rb.gy/m1em0r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[14]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  <a:hlinkClick r:id="rId3"/>
              </a:rPr>
              <a:t>https://rb.gy/nkapvv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[15]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  <a:hlinkClick r:id="rId4"/>
              </a:rPr>
              <a:t>https://ruder.io/multi-task/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TT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Last Retrieved on 12/8/2020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41F8-33CA-4CB2-86E5-4D25462F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377" y="2880519"/>
            <a:ext cx="3013954" cy="109696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861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/>
          <a:p>
            <a:r>
              <a:rPr lang="en-US" dirty="0"/>
              <a:t>Autonomous Driving is about giving the car the ability to drive itself as humans do, and this require the car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Predict the Steering angle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Predict Speed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build self-awareness of the surrounding environment (objects, cars, pedestrians, traffic lights, etc.).</a:t>
            </a:r>
          </a:p>
        </p:txBody>
      </p:sp>
      <p:pic>
        <p:nvPicPr>
          <p:cNvPr id="9" name="Picture 8" descr="A picture containing building, sitting, car, street&#10;&#10;Description automatically generated">
            <a:extLst>
              <a:ext uri="{FF2B5EF4-FFF2-40B4-BE49-F238E27FC236}">
                <a16:creationId xmlns:a16="http://schemas.microsoft.com/office/drawing/2014/main" id="{E052764F-8082-493E-A337-BBE1E586A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r="5505"/>
          <a:stretch/>
        </p:blipFill>
        <p:spPr>
          <a:xfrm>
            <a:off x="4654671" y="1600199"/>
            <a:ext cx="6430912" cy="4572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16BF-AAA6-4629-B573-6ED4F158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19CA6-1BA3-435A-8E1F-E6F54A6F4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198"/>
            <a:ext cx="8867776" cy="1310641"/>
          </a:xfrm>
        </p:spPr>
        <p:txBody>
          <a:bodyPr>
            <a:normAutofit/>
          </a:bodyPr>
          <a:lstStyle/>
          <a:p>
            <a:r>
              <a:rPr lang="en-US" sz="2200" dirty="0"/>
              <a:t>Self Driving car technology have many benefits and applications that make it a very promising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Helping old people and people with disabilities 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DB2F4477-F096-446F-A2F1-6E9E4F4F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5" y="2910840"/>
            <a:ext cx="5802433" cy="3870960"/>
          </a:xfrm>
          <a:prstGeom prst="rect">
            <a:avLst/>
          </a:prstGeom>
        </p:spPr>
      </p:pic>
      <p:pic>
        <p:nvPicPr>
          <p:cNvPr id="8" name="Picture 7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7ADA806A-CE1D-4B2B-911C-DB2958D8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6" y="2910840"/>
            <a:ext cx="5550014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1E67-BB5A-414F-BBC4-38A0F1B0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C7B09-F9C6-4163-9A68-3214FE980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8886825" cy="1752600"/>
          </a:xfrm>
        </p:spPr>
        <p:txBody>
          <a:bodyPr/>
          <a:lstStyle/>
          <a:p>
            <a:r>
              <a:rPr lang="en-US" sz="2200" dirty="0"/>
              <a:t>Self Driving car technology have many benefits and applications that make it a very promising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productivity as people don’t need to focus on the road for hours in their trip.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person, mirror, person, holding&#10;&#10;Description automatically generated">
            <a:extLst>
              <a:ext uri="{FF2B5EF4-FFF2-40B4-BE49-F238E27FC236}">
                <a16:creationId xmlns:a16="http://schemas.microsoft.com/office/drawing/2014/main" id="{A3729634-D0A7-4D93-943D-AF090FE7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92" y="2812649"/>
            <a:ext cx="7650866" cy="39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A991-D8B9-45B1-8D31-AAAAFC1A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E5E40-98A8-406C-8A69-987E482E3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 aims to build a deep learning model that will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 Steering angle.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 Speed.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Test the model on </a:t>
            </a:r>
            <a:r>
              <a:rPr lang="en-US" sz="1800" dirty="0">
                <a:solidFill>
                  <a:srgbClr val="FF0000"/>
                </a:solidFill>
              </a:rPr>
              <a:t>Udacity </a:t>
            </a:r>
            <a:r>
              <a:rPr lang="en-US" sz="1800" dirty="0"/>
              <a:t>self driving car simulator (</a:t>
            </a:r>
            <a:r>
              <a:rPr lang="en-US" sz="1800" dirty="0">
                <a:solidFill>
                  <a:srgbClr val="FF0000"/>
                </a:solidFill>
              </a:rPr>
              <a:t>Open Source</a:t>
            </a:r>
            <a:r>
              <a:rPr lang="en-US" sz="1800" dirty="0"/>
              <a:t>).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Hence 2</a:t>
            </a:r>
            <a:r>
              <a:rPr lang="en-US" sz="2000" baseline="30000" dirty="0"/>
              <a:t>nd</a:t>
            </a:r>
            <a:r>
              <a:rPr lang="en-US" sz="2000" dirty="0"/>
              <a:t> level of autonomy is achieved.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 descr="A close up of a road&#10;&#10;Description automatically generated">
            <a:extLst>
              <a:ext uri="{FF2B5EF4-FFF2-40B4-BE49-F238E27FC236}">
                <a16:creationId xmlns:a16="http://schemas.microsoft.com/office/drawing/2014/main" id="{22E07FE7-2F04-43C3-968B-4DBBC34B2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8700"/>
          <a:stretch/>
        </p:blipFill>
        <p:spPr>
          <a:xfrm>
            <a:off x="5359078" y="1403430"/>
            <a:ext cx="5726504" cy="519960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5445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6C9-7870-4911-9323-6C0B7DC9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987" y="2862262"/>
            <a:ext cx="3248025" cy="113347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  Survey</a:t>
            </a:r>
          </a:p>
        </p:txBody>
      </p:sp>
    </p:spTree>
    <p:extLst>
      <p:ext uri="{BB962C8B-B14F-4D97-AF65-F5344CB8AC3E}">
        <p14:creationId xmlns:p14="http://schemas.microsoft.com/office/powerpoint/2010/main" val="41975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A3C0F1D-CC58-47B5-AE14-2658FE8CF5EE}"/>
              </a:ext>
            </a:extLst>
          </p:cNvPr>
          <p:cNvGraphicFramePr>
            <a:graphicFrameLocks noGrp="1"/>
          </p:cNvGraphicFramePr>
          <p:nvPr/>
        </p:nvGraphicFramePr>
        <p:xfrm>
          <a:off x="634277" y="1222045"/>
          <a:ext cx="10914259" cy="438004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00483">
                  <a:extLst>
                    <a:ext uri="{9D8B030D-6E8A-4147-A177-3AD203B41FA5}">
                      <a16:colId xmlns:a16="http://schemas.microsoft.com/office/drawing/2014/main" val="620720206"/>
                    </a:ext>
                  </a:extLst>
                </a:gridCol>
                <a:gridCol w="1441726">
                  <a:extLst>
                    <a:ext uri="{9D8B030D-6E8A-4147-A177-3AD203B41FA5}">
                      <a16:colId xmlns:a16="http://schemas.microsoft.com/office/drawing/2014/main" val="4278441377"/>
                    </a:ext>
                  </a:extLst>
                </a:gridCol>
                <a:gridCol w="1296750">
                  <a:extLst>
                    <a:ext uri="{9D8B030D-6E8A-4147-A177-3AD203B41FA5}">
                      <a16:colId xmlns:a16="http://schemas.microsoft.com/office/drawing/2014/main" val="2689586805"/>
                    </a:ext>
                  </a:extLst>
                </a:gridCol>
                <a:gridCol w="1508638">
                  <a:extLst>
                    <a:ext uri="{9D8B030D-6E8A-4147-A177-3AD203B41FA5}">
                      <a16:colId xmlns:a16="http://schemas.microsoft.com/office/drawing/2014/main" val="3777048111"/>
                    </a:ext>
                  </a:extLst>
                </a:gridCol>
                <a:gridCol w="1709373">
                  <a:extLst>
                    <a:ext uri="{9D8B030D-6E8A-4147-A177-3AD203B41FA5}">
                      <a16:colId xmlns:a16="http://schemas.microsoft.com/office/drawing/2014/main" val="1089638183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1226990356"/>
                    </a:ext>
                  </a:extLst>
                </a:gridCol>
              </a:tblGrid>
              <a:tr h="318054">
                <a:tc>
                  <a:txBody>
                    <a:bodyPr/>
                    <a:lstStyle/>
                    <a:p>
                      <a:r>
                        <a:rPr lang="en-US" sz="1400"/>
                        <a:t>Name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Approach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Data-set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Accuracy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Advantage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Disadvantage</a:t>
                      </a:r>
                    </a:p>
                  </a:txBody>
                  <a:tcPr marL="71819" marR="71819" marT="35909" marB="35909"/>
                </a:tc>
                <a:extLst>
                  <a:ext uri="{0D108BD9-81ED-4DB2-BD59-A6C34878D82A}">
                    <a16:rowId xmlns:a16="http://schemas.microsoft.com/office/drawing/2014/main" val="3111681326"/>
                  </a:ext>
                </a:extLst>
              </a:tr>
              <a:tr h="2030995"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  <a:t>Lane Detection Algorithm for Intelligent Vehicles in</a:t>
                      </a:r>
                      <a:b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  <a:t>Complex Road Conditions and</a:t>
                      </a:r>
                      <a:b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  <a:t>Dynamic Environments</a:t>
                      </a: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sz="1600">
                          <a:solidFill>
                            <a:schemeClr val="bg1"/>
                          </a:solidFill>
                        </a:rPr>
                      </a:b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Classical approach using lane line detection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No-Data Set </a:t>
                      </a:r>
                    </a:p>
                    <a:p>
                      <a:r>
                        <a:rPr lang="en-US" sz="1600"/>
                        <a:t>Rule Based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      -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 accurate </a:t>
                      </a:r>
                    </a:p>
                    <a:p>
                      <a:endParaRPr lang="en-US" sz="1600"/>
                    </a:p>
                    <a:p>
                      <a:r>
                        <a:rPr lang="en-US" sz="1600"/>
                        <a:t>Depends on     </a:t>
                      </a:r>
                    </a:p>
                    <a:p>
                      <a:r>
                        <a:rPr lang="en-US" sz="1600"/>
                        <a:t>the geometry                      </a:t>
                      </a:r>
                    </a:p>
                    <a:p>
                      <a:r>
                        <a:rPr lang="en-US" sz="1600"/>
                        <a:t>which require the presence </a:t>
                      </a:r>
                    </a:p>
                    <a:p>
                      <a:r>
                        <a:rPr lang="en-US" sz="1600"/>
                        <a:t>of lane line.</a:t>
                      </a:r>
                    </a:p>
                  </a:txBody>
                  <a:tcPr marL="71819" marR="71819" marT="35909" marB="35909"/>
                </a:tc>
                <a:extLst>
                  <a:ext uri="{0D108BD9-81ED-4DB2-BD59-A6C34878D82A}">
                    <a16:rowId xmlns:a16="http://schemas.microsoft.com/office/drawing/2014/main" val="996806356"/>
                  </a:ext>
                </a:extLst>
              </a:tr>
              <a:tr h="2030995"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  <a:t>End to End Learning for Self-Driving Cars</a:t>
                      </a:r>
                    </a:p>
                    <a:p>
                      <a:r>
                        <a:rPr lang="en-US" sz="1600" b="1" kern="1200">
                          <a:solidFill>
                            <a:schemeClr val="bg1"/>
                          </a:solidFill>
                          <a:effectLst/>
                        </a:rPr>
                        <a:t>“NVIDIA”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Deep Learning, behavioral cloning using CNN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They collected their own data set (not public)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autonomous approximately 98% of the</a:t>
                      </a:r>
                      <a:b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br>
                        <a:rPr lang="en-US" sz="1600"/>
                      </a:br>
                      <a:endParaRPr lang="en-US" sz="1600"/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Direct prediction of the steering angle</a:t>
                      </a:r>
                    </a:p>
                    <a:p>
                      <a:r>
                        <a:rPr lang="en-US" sz="1600"/>
                        <a:t>(end to end learning)</a:t>
                      </a:r>
                    </a:p>
                  </a:txBody>
                  <a:tcPr marL="71819" marR="71819" marT="35909" marB="3590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Don’t Consider temporal dependencies, of the camera stream.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Can’t predict vehicle's speed. </a:t>
                      </a:r>
                    </a:p>
                    <a:p>
                      <a:endParaRPr lang="en-GB" sz="1600"/>
                    </a:p>
                    <a:p>
                      <a:endParaRPr lang="en-US" sz="1600"/>
                    </a:p>
                  </a:txBody>
                  <a:tcPr marL="71819" marR="71819" marT="35909" marB="35909"/>
                </a:tc>
                <a:extLst>
                  <a:ext uri="{0D108BD9-81ED-4DB2-BD59-A6C34878D82A}">
                    <a16:rowId xmlns:a16="http://schemas.microsoft.com/office/drawing/2014/main" val="15629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Berlin">
  <a:themeElements>
    <a:clrScheme name="SS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ademic Literature">
    <a:dk1>
      <a:srgbClr val="514843"/>
    </a:dk1>
    <a:lt1>
      <a:srgbClr val="FFFFFF"/>
    </a:lt1>
    <a:dk2>
      <a:srgbClr val="000000"/>
    </a:dk2>
    <a:lt2>
      <a:srgbClr val="FFFFF3"/>
    </a:lt2>
    <a:accent1>
      <a:srgbClr val="514843"/>
    </a:accent1>
    <a:accent2>
      <a:srgbClr val="6D7D66"/>
    </a:accent2>
    <a:accent3>
      <a:srgbClr val="525A6A"/>
    </a:accent3>
    <a:accent4>
      <a:srgbClr val="827266"/>
    </a:accent4>
    <a:accent5>
      <a:srgbClr val="AE9A7E"/>
    </a:accent5>
    <a:accent6>
      <a:srgbClr val="A8A39E"/>
    </a:accent6>
    <a:hlink>
      <a:srgbClr val="59704F"/>
    </a:hlink>
    <a:folHlink>
      <a:srgbClr val="A8A39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1755</Words>
  <Application>Microsoft Office PowerPoint</Application>
  <PresentationFormat>Widescreen</PresentationFormat>
  <Paragraphs>252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CMBX12</vt:lpstr>
      <vt:lpstr>CMR10</vt:lpstr>
      <vt:lpstr>CMR12</vt:lpstr>
      <vt:lpstr>CMSY10</vt:lpstr>
      <vt:lpstr>CMTT12</vt:lpstr>
      <vt:lpstr>Euphemia</vt:lpstr>
      <vt:lpstr>Plantagenet Cherokee</vt:lpstr>
      <vt:lpstr>Trebuchet MS</vt:lpstr>
      <vt:lpstr>Wingdings</vt:lpstr>
      <vt:lpstr>Academic Literature 16x9</vt:lpstr>
      <vt:lpstr>Berlin</vt:lpstr>
      <vt:lpstr>PowerPoint Presentation</vt:lpstr>
      <vt:lpstr>Content</vt:lpstr>
      <vt:lpstr>Introduction</vt:lpstr>
      <vt:lpstr>Problem Definition</vt:lpstr>
      <vt:lpstr>Motivation</vt:lpstr>
      <vt:lpstr>Motivation</vt:lpstr>
      <vt:lpstr>Objectives</vt:lpstr>
      <vt:lpstr>  Survey</vt:lpstr>
      <vt:lpstr>PowerPoint Presentation</vt:lpstr>
      <vt:lpstr>PowerPoint Presentation</vt:lpstr>
      <vt:lpstr>PowerPoint Presentation</vt:lpstr>
      <vt:lpstr>    System Architecture</vt:lpstr>
      <vt:lpstr>Multi modal Multitask Architecture</vt:lpstr>
      <vt:lpstr>Nvidia Architecture</vt:lpstr>
      <vt:lpstr>System Overview</vt:lpstr>
      <vt:lpstr>Udacity self Driving Car Simulator</vt:lpstr>
      <vt:lpstr>Model Predictions</vt:lpstr>
      <vt:lpstr>   System Implementation</vt:lpstr>
      <vt:lpstr>Collecting Data</vt:lpstr>
      <vt:lpstr>Preprocessing</vt:lpstr>
      <vt:lpstr>Augmentation</vt:lpstr>
      <vt:lpstr>Left and right Camera Calibration </vt:lpstr>
      <vt:lpstr> horizontal flipping </vt:lpstr>
      <vt:lpstr>Adding shadows </vt:lpstr>
      <vt:lpstr>Adding Noise and Blocking Random Areas</vt:lpstr>
      <vt:lpstr>Results</vt:lpstr>
      <vt:lpstr>Results</vt:lpstr>
      <vt:lpstr>Results</vt:lpstr>
      <vt:lpstr>Results</vt:lpstr>
      <vt:lpstr>Results</vt:lpstr>
      <vt:lpstr>Conclusion</vt:lpstr>
      <vt:lpstr>Future Work</vt:lpstr>
      <vt:lpstr>Software Tools</vt:lpstr>
      <vt:lpstr>Hardware Tools</vt:lpstr>
      <vt:lpstr>References</vt:lpstr>
      <vt:lpstr>References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احمد عربى كامل</dc:creator>
  <cp:lastModifiedBy>احمد عربى كامل</cp:lastModifiedBy>
  <cp:revision>20</cp:revision>
  <dcterms:created xsi:type="dcterms:W3CDTF">2020-08-17T05:11:20Z</dcterms:created>
  <dcterms:modified xsi:type="dcterms:W3CDTF">2020-08-17T10:30:40Z</dcterms:modified>
</cp:coreProperties>
</file>